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720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37296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9237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095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02622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71138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3517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5841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658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01477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952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0710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E38FC-F70F-4700-A9F1-6E56C666B334}" type="datetimeFigureOut">
              <a:rPr lang="ru-RU" smtClean="0"/>
              <a:t>20.04.2024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BE6DA3-E14A-4A12-8424-CEE2FAD4751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065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:\СТОЛБИЩИ\конкурс Стиль жизни- здоровье\1614790598_121-p-fon-dlya-broshyuri-1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640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04665"/>
            <a:ext cx="7772400" cy="1080119"/>
          </a:xfrm>
        </p:spPr>
        <p:txBody>
          <a:bodyPr>
            <a:norm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общеобразовательное учреждение</a:t>
            </a:r>
            <a:b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Столбищенская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школа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3141" y="1904627"/>
            <a:ext cx="3170747" cy="4292307"/>
          </a:xfrm>
        </p:spPr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Всероссийский конкурс «Лучшая школьная столовая»</a:t>
            </a:r>
          </a:p>
          <a:p>
            <a:endParaRPr lang="ru-RU" sz="24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endParaRPr lang="ru-RU" sz="2400" b="1" dirty="0" smtClean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endParaRPr lang="ru-RU" sz="2400" b="1" dirty="0" smtClean="0">
              <a:solidFill>
                <a:srgbClr val="0070C0"/>
              </a:solidFill>
              <a:latin typeface="Monotype Corsiva" panose="03010101010201010101" pitchFamily="66" charset="0"/>
            </a:endParaRPr>
          </a:p>
          <a:p>
            <a:r>
              <a:rPr lang="ru-RU" sz="2400" b="1" dirty="0" smtClean="0">
                <a:solidFill>
                  <a:srgbClr val="0070C0"/>
                </a:solidFill>
                <a:latin typeface="Monotype Corsiva" panose="03010101010201010101" pitchFamily="66" charset="0"/>
              </a:rPr>
              <a:t>Приготовление школьного завтрака.</a:t>
            </a:r>
            <a:endParaRPr lang="ru-RU" sz="2400" b="1" dirty="0">
              <a:solidFill>
                <a:srgbClr val="0070C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2996952"/>
            <a:ext cx="5146526" cy="3416007"/>
          </a:xfrm>
          <a:prstGeom prst="rect">
            <a:avLst/>
          </a:prstGeom>
        </p:spPr>
      </p:pic>
      <p:pic>
        <p:nvPicPr>
          <p:cNvPr id="6" name="Рисунок 5" descr="школьн герб копия"/>
          <p:cNvPicPr/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60648"/>
            <a:ext cx="1544320" cy="16561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112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Завтрак</a:t>
            </a: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важнейший прием пищи. </a:t>
            </a:r>
            <a:b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Его главная задача – зарядить нас энергией.</a:t>
            </a:r>
            <a:endParaRPr lang="ru-RU" sz="3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Завтрак из школьного меню:</a:t>
            </a:r>
          </a:p>
          <a:p>
            <a:pPr>
              <a:buBlip>
                <a:blip r:embed="rId3"/>
              </a:buBlip>
            </a:pPr>
            <a:r>
              <a:rPr lang="ru-RU" dirty="0" smtClean="0"/>
              <a:t>Картофельное пюре</a:t>
            </a:r>
          </a:p>
          <a:p>
            <a:pPr>
              <a:buBlip>
                <a:blip r:embed="rId3"/>
              </a:buBlip>
            </a:pPr>
            <a:r>
              <a:rPr lang="ru-RU" dirty="0"/>
              <a:t>Рыба, тушенная в томате с </a:t>
            </a:r>
            <a:r>
              <a:rPr lang="ru-RU" dirty="0" smtClean="0"/>
              <a:t>овощами</a:t>
            </a:r>
          </a:p>
          <a:p>
            <a:pPr>
              <a:buBlip>
                <a:blip r:embed="rId3"/>
              </a:buBlip>
            </a:pPr>
            <a:r>
              <a:rPr lang="ru-RU" dirty="0" smtClean="0"/>
              <a:t>Салат из свеклы с сыром</a:t>
            </a:r>
          </a:p>
          <a:p>
            <a:pPr>
              <a:buBlip>
                <a:blip r:embed="rId3"/>
              </a:buBlip>
            </a:pPr>
            <a:r>
              <a:rPr lang="ru-RU" dirty="0" smtClean="0"/>
              <a:t>Компот из сухофруктов</a:t>
            </a:r>
          </a:p>
          <a:p>
            <a:pPr>
              <a:buBlip>
                <a:blip r:embed="rId3"/>
              </a:buBlip>
            </a:pPr>
            <a:r>
              <a:rPr lang="ru-RU" dirty="0" smtClean="0"/>
              <a:t>Хлеб пшеничный и ржаной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230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175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Картофельное пюре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5194920" cy="4525963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</a:t>
            </a:r>
          </a:p>
          <a:p>
            <a:pPr marL="0" indent="0" algn="just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Очищенный картофель варят в кипящей подсоленной воде до готовности. Воду сливают. Добавляют кипяченное молоко и растопленное  доведенное до кипения сливочное масло. Протирают, перемешивают.</a:t>
            </a:r>
          </a:p>
          <a:p>
            <a:pPr marL="0" indent="0" algn="just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к качеству:</a:t>
            </a:r>
          </a:p>
          <a:p>
            <a:pPr marL="0" indent="0" algn="just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Внешний вид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протертая картофельная масса.</a:t>
            </a:r>
          </a:p>
          <a:p>
            <a:pPr marL="0" indent="0" algn="just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Консистенция: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густая, пышная, однородная.</a:t>
            </a:r>
          </a:p>
          <a:p>
            <a:pPr marL="0" indent="0" algn="just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белый с кремовым оттенком.</a:t>
            </a:r>
          </a:p>
          <a:p>
            <a:pPr marL="0" indent="0" algn="just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Вкус: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свойственный вареному картофелю ,с выраженным привкусом сливочного масла  и кипяченного молока, умеренно соленый, нежный.</a:t>
            </a:r>
          </a:p>
          <a:p>
            <a:pPr marL="0" indent="0" algn="just">
              <a:buNone/>
            </a:pPr>
            <a:r>
              <a:rPr lang="ru-RU" sz="24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Запах: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свежеприготовленного картофельного пюре с ароматом кипяченного молока и сливочного масла.</a:t>
            </a:r>
          </a:p>
          <a:p>
            <a:pPr marL="0" indent="0" algn="just"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5" name="Picture 3" descr="C:\Users\Денис\Downloads\IMG_20240419_081212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5"/>
          <a:stretch/>
        </p:blipFill>
        <p:spPr bwMode="auto">
          <a:xfrm>
            <a:off x="5868144" y="1985375"/>
            <a:ext cx="3091226" cy="2023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047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Рецептура</a:t>
            </a:r>
            <a:endParaRPr lang="ru-RU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25568296"/>
              </p:ext>
            </p:extLst>
          </p:nvPr>
        </p:nvGraphicFramePr>
        <p:xfrm>
          <a:off x="1259632" y="2420888"/>
          <a:ext cx="6190695" cy="2375505"/>
        </p:xfrm>
        <a:graphic>
          <a:graphicData uri="http://schemas.openxmlformats.org/drawingml/2006/table">
            <a:tbl>
              <a:tblPr/>
              <a:tblGrid>
                <a:gridCol w="742394"/>
                <a:gridCol w="2557353"/>
                <a:gridCol w="1383199"/>
                <a:gridCol w="1507749"/>
              </a:tblGrid>
              <a:tr h="1905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На 1 порцию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№№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Наименование продуктов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Брутто (гр)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Нетто (гр)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1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Картофель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234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176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Молоко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Масло сливочное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6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/>
                          <a:ea typeface="Times New Roman"/>
                        </a:rPr>
                        <a:t>Выход: 200гр</a:t>
                      </a:r>
                      <a:endParaRPr lang="ru-RU" sz="12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9996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>Р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ецептура: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4294967295"/>
          </p:nvPr>
        </p:nvSpPr>
        <p:spPr>
          <a:xfrm>
            <a:off x="1371600" y="476250"/>
            <a:ext cx="7772400" cy="576263"/>
          </a:xfrm>
        </p:spPr>
        <p:txBody>
          <a:bodyPr>
            <a:normAutofit/>
          </a:bodyPr>
          <a:lstStyle/>
          <a:p>
            <a:pPr indent="114300" algn="ctr">
              <a:spcAft>
                <a:spcPts val="0"/>
              </a:spcAft>
            </a:pPr>
            <a:r>
              <a:rPr lang="ru-RU" sz="2800" b="1" i="1" u="sng" dirty="0">
                <a:solidFill>
                  <a:schemeClr val="accent5">
                    <a:lumMod val="75000"/>
                  </a:schemeClr>
                </a:solidFill>
                <a:latin typeface="Times New Roman"/>
                <a:ea typeface="Times New Roman"/>
              </a:rPr>
              <a:t>Рыба, тушенная в томате с овощами</a:t>
            </a:r>
            <a:endParaRPr lang="ru-RU" sz="1400" dirty="0">
              <a:solidFill>
                <a:schemeClr val="accent5">
                  <a:lumMod val="75000"/>
                </a:schemeClr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908720"/>
            <a:ext cx="705678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333979"/>
              </p:ext>
            </p:extLst>
          </p:nvPr>
        </p:nvGraphicFramePr>
        <p:xfrm>
          <a:off x="422781" y="3212976"/>
          <a:ext cx="6237451" cy="337108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548819"/>
                <a:gridCol w="3384376"/>
                <a:gridCol w="1008112"/>
                <a:gridCol w="1296144"/>
              </a:tblGrid>
              <a:tr h="20320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№№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Наименование продуктов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На 1 порцию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0630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effectLst/>
                          <a:latin typeface="Times New Roman"/>
                          <a:ea typeface="Times New Roman"/>
                        </a:rPr>
                        <a:t>Брутто(</a:t>
                      </a:r>
                      <a:r>
                        <a:rPr lang="ru-RU" sz="1400" b="1" dirty="0" err="1" smtClean="0">
                          <a:effectLst/>
                          <a:latin typeface="Times New Roman"/>
                          <a:ea typeface="Times New Roman"/>
                        </a:rPr>
                        <a:t>гр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Нетто (гр)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Минтай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Вода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Морковь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Лук репчатый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Томатное пюре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6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Масло растительное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7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Сахар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8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Раствор лимонной кислоты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2.5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2.5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9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Лавровый лист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0.01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0.01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Масса тушеной рыбы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Масса готовой рыбы с овощами и соусом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-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472208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Выход:                               100г                 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5" name="Picture 5" descr="C:\Users\Денис\Downloads\IMG_20240419_0814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725" y="2515888"/>
            <a:ext cx="2434965" cy="182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495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7374"/>
            <a:ext cx="9124369" cy="6843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Салат из свеклы с сыром</a:t>
            </a:r>
            <a:endParaRPr lang="ru-RU" sz="2800" b="1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1412776"/>
            <a:ext cx="603041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Вареную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свеклу нарезают соломкой. Добавляют мелко нарезанный чеснок и заправляют маслом растительным. Салат укладывают горкой и при отпуске посыпают сыром, натертым на крупной терке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Рецептура.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3574750"/>
              </p:ext>
            </p:extLst>
          </p:nvPr>
        </p:nvGraphicFramePr>
        <p:xfrm>
          <a:off x="467544" y="3501008"/>
          <a:ext cx="6076950" cy="196291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039110"/>
                <a:gridCol w="1710055"/>
                <a:gridCol w="1327785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Наименование сырья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и продуктов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Расход сырья и продуктов на 1 порцию, г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брутто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нетто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Свекла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103,3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81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Сыр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16,5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 Чеснок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0,64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0,5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Масло растительное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ВЫХОД блюда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147" name="Picture 3" descr="C:\Users\Денис\Downloads\IMG_20240419_08125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984" y="2289939"/>
            <a:ext cx="2033072" cy="1524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:\Users\Денис\Downloads\IMG_20240419_0940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024" y="4581128"/>
            <a:ext cx="1892152" cy="14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3694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63" y="-15287"/>
            <a:ext cx="9126537" cy="6840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Компот из сухофруктов</a:t>
            </a:r>
            <a:endParaRPr lang="ru-RU" sz="2800" b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980728"/>
            <a:ext cx="6635080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приготовления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dirty="0">
                <a:latin typeface="Times New Roman"/>
                <a:ea typeface="Times New Roman"/>
              </a:rPr>
              <a:t>Подготовленные сухофрукты тщательно промывают ,заливают  горячей водой, нагревают до кипения, всыпают сахар, добавляют лимонную кислоту и варят да готовности.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b="1" dirty="0">
                <a:latin typeface="Times New Roman"/>
                <a:ea typeface="Times New Roman"/>
              </a:rPr>
              <a:t>Требования к качеству</a:t>
            </a:r>
            <a:r>
              <a:rPr lang="ru-RU" sz="1600" dirty="0">
                <a:latin typeface="Times New Roman"/>
                <a:ea typeface="Times New Roman"/>
              </a:rPr>
              <a:t>: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i="1" dirty="0">
                <a:latin typeface="Times New Roman"/>
                <a:ea typeface="Times New Roman"/>
              </a:rPr>
              <a:t>Внешний вид: </a:t>
            </a:r>
            <a:r>
              <a:rPr lang="ru-RU" sz="1600" dirty="0">
                <a:latin typeface="Times New Roman"/>
                <a:ea typeface="Times New Roman"/>
              </a:rPr>
              <a:t>сухофрукты сохранили форму, жидкая часть прозрачная.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i="1" dirty="0">
                <a:latin typeface="Times New Roman"/>
                <a:ea typeface="Times New Roman"/>
              </a:rPr>
              <a:t>Консистенция:</a:t>
            </a:r>
            <a:r>
              <a:rPr lang="ru-RU" sz="1600" dirty="0">
                <a:latin typeface="Times New Roman"/>
                <a:ea typeface="Times New Roman"/>
              </a:rPr>
              <a:t> компота –жидкая, плодов- мягкая.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i="1" dirty="0">
                <a:latin typeface="Times New Roman"/>
                <a:ea typeface="Times New Roman"/>
              </a:rPr>
              <a:t>Цвет:</a:t>
            </a:r>
            <a:r>
              <a:rPr lang="ru-RU" sz="1600" dirty="0">
                <a:latin typeface="Times New Roman"/>
                <a:ea typeface="Times New Roman"/>
              </a:rPr>
              <a:t> коричневый.</a:t>
            </a:r>
          </a:p>
          <a:p>
            <a:pPr marL="324000" indent="0">
              <a:spcAft>
                <a:spcPts val="0"/>
              </a:spcAft>
              <a:buNone/>
            </a:pPr>
            <a:r>
              <a:rPr lang="ru-RU" sz="1600" i="1" dirty="0">
                <a:latin typeface="Times New Roman"/>
                <a:ea typeface="Times New Roman"/>
              </a:rPr>
              <a:t>Вкус</a:t>
            </a:r>
            <a:r>
              <a:rPr lang="ru-RU" sz="1600" dirty="0">
                <a:latin typeface="Times New Roman"/>
                <a:ea typeface="Times New Roman"/>
              </a:rPr>
              <a:t>:  сладкий ,с хорошо выраженным привкусом </a:t>
            </a:r>
            <a:r>
              <a:rPr lang="ru-RU" sz="1600" dirty="0" smtClean="0">
                <a:latin typeface="Times New Roman"/>
                <a:ea typeface="Times New Roman"/>
              </a:rPr>
              <a:t>сухофруктов. </a:t>
            </a:r>
            <a:r>
              <a:rPr lang="ru-RU" sz="1600" i="1" dirty="0" smtClean="0">
                <a:latin typeface="Times New Roman"/>
                <a:ea typeface="Times New Roman"/>
              </a:rPr>
              <a:t>Запах</a:t>
            </a:r>
            <a:r>
              <a:rPr lang="ru-RU" sz="1600" dirty="0">
                <a:latin typeface="Times New Roman"/>
                <a:ea typeface="Times New Roman"/>
              </a:rPr>
              <a:t>: </a:t>
            </a:r>
            <a:r>
              <a:rPr lang="ru-RU" sz="1600" dirty="0" smtClean="0">
                <a:latin typeface="Times New Roman"/>
                <a:ea typeface="Times New Roman"/>
              </a:rPr>
              <a:t>сухофруктов.</a:t>
            </a:r>
          </a:p>
          <a:p>
            <a:pPr indent="0" algn="ctr">
              <a:spcAft>
                <a:spcPts val="0"/>
              </a:spcAft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Рецептура 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5369910"/>
              </p:ext>
            </p:extLst>
          </p:nvPr>
        </p:nvGraphicFramePr>
        <p:xfrm>
          <a:off x="467544" y="4509120"/>
          <a:ext cx="6280818" cy="1740153"/>
        </p:xfrm>
        <a:graphic>
          <a:graphicData uri="http://schemas.openxmlformats.org/drawingml/2006/table">
            <a:tbl>
              <a:tblPr/>
              <a:tblGrid>
                <a:gridCol w="742721"/>
                <a:gridCol w="2558646"/>
                <a:gridCol w="1561112"/>
                <a:gridCol w="1418339"/>
              </a:tblGrid>
              <a:tr h="3173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На 1 порцию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3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№№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Наименование продуктов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Брутто (гр)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Нетто (гр)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Сухофрукты смесь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25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Сахар 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3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Кислота лимонная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0.2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0.2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26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4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Вода 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/>
                          <a:ea typeface="Times New Roman"/>
                        </a:rPr>
                        <a:t>200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/>
                          <a:ea typeface="Times New Roman"/>
                        </a:rPr>
                        <a:t>200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172" name="Picture 4" descr="C:\Users\Денис\Downloads\IMG_20240419_08122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59" r="13947"/>
          <a:stretch/>
        </p:blipFill>
        <p:spPr bwMode="auto">
          <a:xfrm>
            <a:off x="6372200" y="1916832"/>
            <a:ext cx="2576945" cy="21470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67544" y="6393838"/>
            <a:ext cx="6839744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143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           Выход:                                  200                        г</a:t>
            </a: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262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8" y="7938"/>
            <a:ext cx="9126537" cy="684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Приятного аппетита!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5" name="Picture 3" descr="C:\Users\Денис\Downloads\IMG_20240419_10172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433" b="16966"/>
          <a:stretch/>
        </p:blipFill>
        <p:spPr bwMode="auto">
          <a:xfrm>
            <a:off x="2257191" y="1268760"/>
            <a:ext cx="4628030" cy="4541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502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431</Words>
  <Application>Microsoft Office PowerPoint</Application>
  <PresentationFormat>Экран (4:3)</PresentationFormat>
  <Paragraphs>153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Муниципальное общеобразовательное учреждение Столбищенская средняя школа</vt:lpstr>
      <vt:lpstr>Завтрак – важнейший прием пищи.  Его главная задача – зарядить нас энергией.</vt:lpstr>
      <vt:lpstr>Картофельное пюре</vt:lpstr>
      <vt:lpstr>Рецептура</vt:lpstr>
      <vt:lpstr>               Рецептура:  </vt:lpstr>
      <vt:lpstr>Салат из свеклы с сыром</vt:lpstr>
      <vt:lpstr>Компот из сухофруктов</vt:lpstr>
      <vt:lpstr>Приятного аппетита!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Денис</dc:creator>
  <cp:lastModifiedBy>Денис</cp:lastModifiedBy>
  <cp:revision>7</cp:revision>
  <dcterms:created xsi:type="dcterms:W3CDTF">2024-04-19T19:26:21Z</dcterms:created>
  <dcterms:modified xsi:type="dcterms:W3CDTF">2024-04-20T15:01:30Z</dcterms:modified>
</cp:coreProperties>
</file>