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2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2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5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9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6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1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4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4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38FC-F70F-4700-A9F1-6E56C666B334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6DA3-E14A-4A12-8424-CEE2FAD47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6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ТОЛБИЩИ\конкурс Стиль жизни- здоровье\1614790598_121-p-fon-dlya-broshyuri-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Столбищенская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141" y="1904627"/>
            <a:ext cx="3170747" cy="429230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Всероссийский конкурс «Лучшая школьная столовая»</a:t>
            </a:r>
          </a:p>
          <a:p>
            <a:endParaRPr lang="ru-RU" sz="2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Приготовление школьного завтрака.</a:t>
            </a:r>
            <a:endParaRPr lang="ru-RU" sz="2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5146526" cy="3416007"/>
          </a:xfrm>
          <a:prstGeom prst="rect">
            <a:avLst/>
          </a:prstGeom>
        </p:spPr>
      </p:pic>
      <p:pic>
        <p:nvPicPr>
          <p:cNvPr id="6" name="Рисунок 5" descr="школьн герб копия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44320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2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важнейший прием пищи.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главная задача – зарядить нас энергией.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Завтрак из школьного меню: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Картофельное пюре</a:t>
            </a:r>
          </a:p>
          <a:p>
            <a:pPr>
              <a:buBlip>
                <a:blip r:embed="rId3"/>
              </a:buBlip>
            </a:pPr>
            <a:r>
              <a:rPr lang="ru-RU" dirty="0"/>
              <a:t>Рыба, тушенная в томате с </a:t>
            </a:r>
            <a:r>
              <a:rPr lang="ru-RU" dirty="0" smtClean="0"/>
              <a:t>овощами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Салат из свеклы с сыром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Компот из сухофруктов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Хлеб пшеничный и ржаной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3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Картофельное пюре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Очищенный картофель варят в кипящей подсоленной воде до готовности. Воду сливают. Добавляют кипяченное молоко и растопленное  доведенное до кипения сливочное масло. Протирают, перемешивают.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качеству: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протертая картофельная масса.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густая, пышная, однородная.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белый с кремовым оттенком.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свойственный вареному картофелю ,с выраженным привкусом сливочного масла  и кипяченного молока, умеренно соленый, нежный.</a:t>
            </a:r>
          </a:p>
          <a:p>
            <a:pPr marL="0" indent="0" algn="just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свежеприготовленного картофельного пюре с ароматом кипяченного молока и сливочного масла.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Денис\Downloads\IMG_20240419_0812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5"/>
          <a:stretch/>
        </p:blipFill>
        <p:spPr bwMode="auto">
          <a:xfrm>
            <a:off x="5868144" y="1985375"/>
            <a:ext cx="3091226" cy="20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Рецептура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568296"/>
              </p:ext>
            </p:extLst>
          </p:nvPr>
        </p:nvGraphicFramePr>
        <p:xfrm>
          <a:off x="1259632" y="2420888"/>
          <a:ext cx="6190695" cy="2375505"/>
        </p:xfrm>
        <a:graphic>
          <a:graphicData uri="http://schemas.openxmlformats.org/drawingml/2006/table">
            <a:tbl>
              <a:tblPr/>
              <a:tblGrid>
                <a:gridCol w="742394"/>
                <a:gridCol w="2557353"/>
                <a:gridCol w="1383199"/>
                <a:gridCol w="150774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На 1 порцию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№№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Наименование продуктов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Брутто (гр)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Нетто (гр)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Картофель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Молоко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Масло сливочное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Выход: 200гр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9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ецептура: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371600" y="476250"/>
            <a:ext cx="7772400" cy="576263"/>
          </a:xfrm>
        </p:spPr>
        <p:txBody>
          <a:bodyPr>
            <a:normAutofit/>
          </a:bodyPr>
          <a:lstStyle/>
          <a:p>
            <a:pPr indent="114300" algn="ctr">
              <a:spcAft>
                <a:spcPts val="0"/>
              </a:spcAft>
            </a:pPr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Рыба, тушенная в томате с овощами</a:t>
            </a:r>
            <a:endParaRPr lang="ru-RU" sz="1400" dirty="0">
              <a:solidFill>
                <a:schemeClr val="accent5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0567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333979"/>
              </p:ext>
            </p:extLst>
          </p:nvPr>
        </p:nvGraphicFramePr>
        <p:xfrm>
          <a:off x="422781" y="3212976"/>
          <a:ext cx="6237451" cy="3371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8819"/>
                <a:gridCol w="3384376"/>
                <a:gridCol w="1008112"/>
                <a:gridCol w="1296144"/>
              </a:tblGrid>
              <a:tr h="203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продуктов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 1 порцию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Брутто(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гр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Нетто (гр)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Минтай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Морковь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Лук репчатый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Томатное пюре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Масло растительное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Сахар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Раствор лимонной кислоты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Лавровый лист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0.01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Масса тушеной рыбы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Масса готовой рыбы с овощами и соусом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208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Выход:                               100г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Users\Денис\Downloads\IMG_20240419_081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25" y="2515888"/>
            <a:ext cx="2434965" cy="18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74"/>
            <a:ext cx="9124369" cy="684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из свеклы с сыром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свеклу нарезают соломкой. Добавляют мелко нарезанный чеснок и заправляют маслом растительным. Салат укладывают горкой и при отпуске посыпают сыром, натертым на крупной терке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74750"/>
              </p:ext>
            </p:extLst>
          </p:nvPr>
        </p:nvGraphicFramePr>
        <p:xfrm>
          <a:off x="467544" y="3501008"/>
          <a:ext cx="6076950" cy="19629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9110"/>
                <a:gridCol w="1710055"/>
                <a:gridCol w="132778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Наименование сырья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 продуктов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Расход сырья и продуктов на 1 порцию, 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брутто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нетто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Свекла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Сыр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Чеснок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Масло растительное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ВЫХОД блюда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 descr="C:\Users\Денис\Downloads\IMG_20240419_081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2289939"/>
            <a:ext cx="2033072" cy="15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енис\Downloads\IMG_20240419_094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24" y="4581128"/>
            <a:ext cx="1892152" cy="14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5287"/>
            <a:ext cx="9126537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Компот из сухофруктов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663508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</a:t>
            </a:r>
          </a:p>
          <a:p>
            <a:pPr marL="324000" indent="0"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Times New Roman"/>
              </a:rPr>
              <a:t>Подготовленные сухофрукты тщательно промывают ,заливают  горячей водой, нагревают до кипения, всыпают сахар, добавляют лимонную кислоту и варят да готовности.</a:t>
            </a:r>
          </a:p>
          <a:p>
            <a:pPr marL="324000" indent="0"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Times New Roman"/>
              </a:rPr>
              <a:t>Требования к качеству</a:t>
            </a:r>
            <a:r>
              <a:rPr lang="ru-RU" sz="1600" dirty="0">
                <a:latin typeface="Times New Roman"/>
                <a:ea typeface="Times New Roman"/>
              </a:rPr>
              <a:t>:</a:t>
            </a:r>
          </a:p>
          <a:p>
            <a:pPr marL="324000" indent="0">
              <a:spcAft>
                <a:spcPts val="0"/>
              </a:spcAft>
              <a:buNone/>
            </a:pPr>
            <a:r>
              <a:rPr lang="ru-RU" sz="1600" i="1" dirty="0">
                <a:latin typeface="Times New Roman"/>
                <a:ea typeface="Times New Roman"/>
              </a:rPr>
              <a:t>Внешний вид: </a:t>
            </a:r>
            <a:r>
              <a:rPr lang="ru-RU" sz="1600" dirty="0">
                <a:latin typeface="Times New Roman"/>
                <a:ea typeface="Times New Roman"/>
              </a:rPr>
              <a:t>сухофрукты сохранили форму, жидкая часть прозрачная.</a:t>
            </a:r>
          </a:p>
          <a:p>
            <a:pPr marL="324000" indent="0">
              <a:spcAft>
                <a:spcPts val="0"/>
              </a:spcAft>
              <a:buNone/>
            </a:pPr>
            <a:r>
              <a:rPr lang="ru-RU" sz="1600" i="1" dirty="0">
                <a:latin typeface="Times New Roman"/>
                <a:ea typeface="Times New Roman"/>
              </a:rPr>
              <a:t>Консистенция:</a:t>
            </a:r>
            <a:r>
              <a:rPr lang="ru-RU" sz="1600" dirty="0">
                <a:latin typeface="Times New Roman"/>
                <a:ea typeface="Times New Roman"/>
              </a:rPr>
              <a:t> компота –жидкая, плодов- мягкая.</a:t>
            </a:r>
          </a:p>
          <a:p>
            <a:pPr marL="324000" indent="0">
              <a:spcAft>
                <a:spcPts val="0"/>
              </a:spcAft>
              <a:buNone/>
            </a:pPr>
            <a:r>
              <a:rPr lang="ru-RU" sz="1600" i="1" dirty="0">
                <a:latin typeface="Times New Roman"/>
                <a:ea typeface="Times New Roman"/>
              </a:rPr>
              <a:t>Цвет:</a:t>
            </a:r>
            <a:r>
              <a:rPr lang="ru-RU" sz="1600" dirty="0">
                <a:latin typeface="Times New Roman"/>
                <a:ea typeface="Times New Roman"/>
              </a:rPr>
              <a:t> коричневый.</a:t>
            </a:r>
          </a:p>
          <a:p>
            <a:pPr marL="324000" indent="0">
              <a:spcAft>
                <a:spcPts val="0"/>
              </a:spcAft>
              <a:buNone/>
            </a:pPr>
            <a:r>
              <a:rPr lang="ru-RU" sz="1600" i="1" dirty="0">
                <a:latin typeface="Times New Roman"/>
                <a:ea typeface="Times New Roman"/>
              </a:rPr>
              <a:t>Вкус</a:t>
            </a:r>
            <a:r>
              <a:rPr lang="ru-RU" sz="1600" dirty="0">
                <a:latin typeface="Times New Roman"/>
                <a:ea typeface="Times New Roman"/>
              </a:rPr>
              <a:t>:  сладкий ,с хорошо выраженным привкусом </a:t>
            </a:r>
            <a:r>
              <a:rPr lang="ru-RU" sz="1600" dirty="0" smtClean="0">
                <a:latin typeface="Times New Roman"/>
                <a:ea typeface="Times New Roman"/>
              </a:rPr>
              <a:t>сухофруктов. </a:t>
            </a:r>
            <a:r>
              <a:rPr lang="ru-RU" sz="1600" i="1" dirty="0" smtClean="0">
                <a:latin typeface="Times New Roman"/>
                <a:ea typeface="Times New Roman"/>
              </a:rPr>
              <a:t>Запах</a:t>
            </a:r>
            <a:r>
              <a:rPr lang="ru-RU" sz="1600" dirty="0">
                <a:latin typeface="Times New Roman"/>
                <a:ea typeface="Times New Roman"/>
              </a:rPr>
              <a:t>: </a:t>
            </a:r>
            <a:r>
              <a:rPr lang="ru-RU" sz="1600" dirty="0" smtClean="0">
                <a:latin typeface="Times New Roman"/>
                <a:ea typeface="Times New Roman"/>
              </a:rPr>
              <a:t>сухофруктов.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69910"/>
              </p:ext>
            </p:extLst>
          </p:nvPr>
        </p:nvGraphicFramePr>
        <p:xfrm>
          <a:off x="467544" y="4509120"/>
          <a:ext cx="6280818" cy="1740153"/>
        </p:xfrm>
        <a:graphic>
          <a:graphicData uri="http://schemas.openxmlformats.org/drawingml/2006/table">
            <a:tbl>
              <a:tblPr/>
              <a:tblGrid>
                <a:gridCol w="742721"/>
                <a:gridCol w="2558646"/>
                <a:gridCol w="1561112"/>
                <a:gridCol w="1418339"/>
              </a:tblGrid>
              <a:tr h="317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На 1 порцию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№№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продуктов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Брутто (гр)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Нетто (гр)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Сухофрукты смесь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Сахар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Кислота лимонная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Вода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2" name="Picture 4" descr="C:\Users\Денис\Downloads\IMG_20240419_0812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r="13947"/>
          <a:stretch/>
        </p:blipFill>
        <p:spPr bwMode="auto">
          <a:xfrm>
            <a:off x="6372200" y="1916832"/>
            <a:ext cx="2576945" cy="2147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6393838"/>
            <a:ext cx="6839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Выход:                                  200                        г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Денис\Downloads\IMG_20240419_1017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b="16966"/>
          <a:stretch/>
        </p:blipFill>
        <p:spPr bwMode="auto">
          <a:xfrm>
            <a:off x="2257191" y="1268760"/>
            <a:ext cx="4628030" cy="45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431</Words>
  <Application>Microsoft Office PowerPoint</Application>
  <PresentationFormat>Экран (4:3)</PresentationFormat>
  <Paragraphs>153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общеобразовательное учреждение Столбищенская средняя школа</vt:lpstr>
      <vt:lpstr>Завтрак – важнейший прием пищи.  Его главная задача – зарядить нас энергией.</vt:lpstr>
      <vt:lpstr>Картофельное пюре</vt:lpstr>
      <vt:lpstr>Рецептура</vt:lpstr>
      <vt:lpstr>               Рецептура:  </vt:lpstr>
      <vt:lpstr>Салат из свеклы с сыром</vt:lpstr>
      <vt:lpstr>Компот из сухофруктов</vt:lpstr>
      <vt:lpstr>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7</cp:revision>
  <dcterms:created xsi:type="dcterms:W3CDTF">2024-04-19T19:26:21Z</dcterms:created>
  <dcterms:modified xsi:type="dcterms:W3CDTF">2024-04-20T15:01:30Z</dcterms:modified>
</cp:coreProperties>
</file>